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300" r:id="rId4"/>
    <p:sldId id="302" r:id="rId5"/>
    <p:sldId id="303" r:id="rId6"/>
    <p:sldId id="305" r:id="rId7"/>
    <p:sldId id="304" r:id="rId8"/>
    <p:sldId id="299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1AAF8-CFF1-48B1-879C-BAB0411ADEE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EA84981-6ABB-469D-8595-62749A8DF951}">
      <dgm:prSet phldrT="[Tekst]" custT="1"/>
      <dgm:spPr>
        <a:noFill/>
      </dgm:spPr>
      <dgm:t>
        <a:bodyPr/>
        <a:lstStyle/>
        <a:p>
          <a:r>
            <a:rPr lang="hr-HR" sz="1000" b="1">
              <a:solidFill>
                <a:schemeClr val="tx1"/>
              </a:solidFill>
            </a:rPr>
            <a:t>Sudjelovanje (aktivnost) </a:t>
          </a:r>
        </a:p>
      </dgm:t>
    </dgm:pt>
    <dgm:pt modelId="{C3DE1C39-5F60-4FAE-AB03-C86AF4D95699}" type="parTrans" cxnId="{0AA9AD9E-B661-4BEA-828F-89BFE109204A}">
      <dgm:prSet/>
      <dgm:spPr/>
      <dgm:t>
        <a:bodyPr/>
        <a:lstStyle/>
        <a:p>
          <a:endParaRPr lang="hr-HR"/>
        </a:p>
      </dgm:t>
    </dgm:pt>
    <dgm:pt modelId="{74B2794D-A5DF-4E8E-AF7B-5C07F7E915AB}" type="sibTrans" cxnId="{0AA9AD9E-B661-4BEA-828F-89BFE109204A}">
      <dgm:prSet/>
      <dgm:spPr/>
      <dgm:t>
        <a:bodyPr/>
        <a:lstStyle/>
        <a:p>
          <a:endParaRPr lang="hr-HR"/>
        </a:p>
      </dgm:t>
    </dgm:pt>
    <dgm:pt modelId="{36BACDE8-B0FF-47D1-B6B9-FA830170B485}">
      <dgm:prSet phldrT="[Tekst]" custT="1"/>
      <dgm:spPr>
        <a:noFill/>
      </dgm:spPr>
      <dgm:t>
        <a:bodyPr/>
        <a:lstStyle/>
        <a:p>
          <a:r>
            <a:rPr lang="hr-HR" sz="1000" b="1">
              <a:solidFill>
                <a:schemeClr val="tx1"/>
              </a:solidFill>
            </a:rPr>
            <a:t>Retencija (rezultat)</a:t>
          </a:r>
        </a:p>
      </dgm:t>
    </dgm:pt>
    <dgm:pt modelId="{4FAD561D-4A4B-4D6E-9419-299E852F46AD}" type="parTrans" cxnId="{AB9056D6-BB9F-46E6-A111-F4CAB099C5B6}">
      <dgm:prSet/>
      <dgm:spPr/>
      <dgm:t>
        <a:bodyPr/>
        <a:lstStyle/>
        <a:p>
          <a:endParaRPr lang="hr-HR"/>
        </a:p>
      </dgm:t>
    </dgm:pt>
    <dgm:pt modelId="{D004270F-EBE8-4C3E-9A15-42449BC6D7EC}" type="sibTrans" cxnId="{AB9056D6-BB9F-46E6-A111-F4CAB099C5B6}">
      <dgm:prSet/>
      <dgm:spPr/>
      <dgm:t>
        <a:bodyPr/>
        <a:lstStyle/>
        <a:p>
          <a:endParaRPr lang="hr-HR"/>
        </a:p>
      </dgm:t>
    </dgm:pt>
    <dgm:pt modelId="{4DAFD6B3-2E75-4985-8A56-295D39DB3C58}">
      <dgm:prSet phldrT="[Tekst]" custT="1"/>
      <dgm:spPr>
        <a:noFill/>
      </dgm:spPr>
      <dgm:t>
        <a:bodyPr/>
        <a:lstStyle/>
        <a:p>
          <a:r>
            <a:rPr lang="hr-HR" sz="1000" b="1">
              <a:solidFill>
                <a:schemeClr val="tx1"/>
              </a:solidFill>
            </a:rPr>
            <a:t>Zadovoljstvo (osjećaj)</a:t>
          </a:r>
        </a:p>
      </dgm:t>
    </dgm:pt>
    <dgm:pt modelId="{E3FCFC2F-6D38-42EB-816C-69D663406183}" type="parTrans" cxnId="{2B1D7857-DD0F-4ACE-BAE2-92CBC02B9C0A}">
      <dgm:prSet/>
      <dgm:spPr/>
      <dgm:t>
        <a:bodyPr/>
        <a:lstStyle/>
        <a:p>
          <a:endParaRPr lang="hr-HR"/>
        </a:p>
      </dgm:t>
    </dgm:pt>
    <dgm:pt modelId="{65E78A58-E4A7-494A-9459-EB44DAC2010A}" type="sibTrans" cxnId="{2B1D7857-DD0F-4ACE-BAE2-92CBC02B9C0A}">
      <dgm:prSet/>
      <dgm:spPr/>
      <dgm:t>
        <a:bodyPr/>
        <a:lstStyle/>
        <a:p>
          <a:endParaRPr lang="hr-HR"/>
        </a:p>
      </dgm:t>
    </dgm:pt>
    <dgm:pt modelId="{4DA41695-BB26-480B-B6EA-22115C784C8C}" type="pres">
      <dgm:prSet presAssocID="{A511AAF8-CFF1-48B1-879C-BAB0411ADEE3}" presName="compositeShape" presStyleCnt="0">
        <dgm:presLayoutVars>
          <dgm:chMax val="7"/>
          <dgm:dir/>
          <dgm:resizeHandles val="exact"/>
        </dgm:presLayoutVars>
      </dgm:prSet>
      <dgm:spPr/>
    </dgm:pt>
    <dgm:pt modelId="{11444B29-AB8F-4716-A5D9-88E59002711A}" type="pres">
      <dgm:prSet presAssocID="{A511AAF8-CFF1-48B1-879C-BAB0411ADEE3}" presName="wedge1" presStyleLbl="node1" presStyleIdx="0" presStyleCnt="3"/>
      <dgm:spPr/>
    </dgm:pt>
    <dgm:pt modelId="{A62A79CF-95F8-4EFA-A512-96A0A690500C}" type="pres">
      <dgm:prSet presAssocID="{A511AAF8-CFF1-48B1-879C-BAB0411ADEE3}" presName="dummy1a" presStyleCnt="0"/>
      <dgm:spPr/>
    </dgm:pt>
    <dgm:pt modelId="{F0F33079-2242-4F82-8FDD-5B7A880A3C88}" type="pres">
      <dgm:prSet presAssocID="{A511AAF8-CFF1-48B1-879C-BAB0411ADEE3}" presName="dummy1b" presStyleCnt="0"/>
      <dgm:spPr/>
    </dgm:pt>
    <dgm:pt modelId="{4D126A10-C23E-440A-992A-9700C81F62DA}" type="pres">
      <dgm:prSet presAssocID="{A511AAF8-CFF1-48B1-879C-BAB0411ADE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5AB2C5-2BF4-4B5A-B2FB-6A749A319FAA}" type="pres">
      <dgm:prSet presAssocID="{A511AAF8-CFF1-48B1-879C-BAB0411ADEE3}" presName="wedge2" presStyleLbl="node1" presStyleIdx="1" presStyleCnt="3"/>
      <dgm:spPr/>
    </dgm:pt>
    <dgm:pt modelId="{41323AFB-4A65-4BD0-A15D-6E7E8D33EC03}" type="pres">
      <dgm:prSet presAssocID="{A511AAF8-CFF1-48B1-879C-BAB0411ADEE3}" presName="dummy2a" presStyleCnt="0"/>
      <dgm:spPr/>
    </dgm:pt>
    <dgm:pt modelId="{CC136F00-6583-4111-BED8-558BAA0D8899}" type="pres">
      <dgm:prSet presAssocID="{A511AAF8-CFF1-48B1-879C-BAB0411ADEE3}" presName="dummy2b" presStyleCnt="0"/>
      <dgm:spPr/>
    </dgm:pt>
    <dgm:pt modelId="{8D961033-232D-4581-A25C-9CE28F0200B3}" type="pres">
      <dgm:prSet presAssocID="{A511AAF8-CFF1-48B1-879C-BAB0411ADE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76F70C8-DC82-43D5-B6EB-1C898CE2CA97}" type="pres">
      <dgm:prSet presAssocID="{A511AAF8-CFF1-48B1-879C-BAB0411ADEE3}" presName="wedge3" presStyleLbl="node1" presStyleIdx="2" presStyleCnt="3"/>
      <dgm:spPr/>
    </dgm:pt>
    <dgm:pt modelId="{6153D6D4-89EB-4D52-A1BA-4BF9C3FACE72}" type="pres">
      <dgm:prSet presAssocID="{A511AAF8-CFF1-48B1-879C-BAB0411ADEE3}" presName="dummy3a" presStyleCnt="0"/>
      <dgm:spPr/>
    </dgm:pt>
    <dgm:pt modelId="{F8A6BD6F-9ADB-4CA7-AB69-FA07C6D94931}" type="pres">
      <dgm:prSet presAssocID="{A511AAF8-CFF1-48B1-879C-BAB0411ADEE3}" presName="dummy3b" presStyleCnt="0"/>
      <dgm:spPr/>
    </dgm:pt>
    <dgm:pt modelId="{C178DCD4-03AA-4775-B81E-BFE34C086159}" type="pres">
      <dgm:prSet presAssocID="{A511AAF8-CFF1-48B1-879C-BAB0411ADE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70AAC49-E842-4311-A14D-AC69DE96E21E}" type="pres">
      <dgm:prSet presAssocID="{74B2794D-A5DF-4E8E-AF7B-5C07F7E915AB}" presName="arrowWedge1" presStyleLbl="fgSibTrans2D1" presStyleIdx="0" presStyleCnt="3"/>
      <dgm:spPr>
        <a:solidFill>
          <a:schemeClr val="accent1">
            <a:lumMod val="50000"/>
          </a:schemeClr>
        </a:solidFill>
      </dgm:spPr>
    </dgm:pt>
    <dgm:pt modelId="{350D7495-11E4-44B8-A4F5-3C81FF8EC5D0}" type="pres">
      <dgm:prSet presAssocID="{D004270F-EBE8-4C3E-9A15-42449BC6D7EC}" presName="arrowWedge2" presStyleLbl="fgSibTrans2D1" presStyleIdx="1" presStyleCnt="3"/>
      <dgm:spPr/>
    </dgm:pt>
    <dgm:pt modelId="{C029112C-786A-4001-864B-7AE3597EA98D}" type="pres">
      <dgm:prSet presAssocID="{65E78A58-E4A7-494A-9459-EB44DAC2010A}" presName="arrowWedge3" presStyleLbl="fgSibTrans2D1" presStyleIdx="2" presStyleCnt="3"/>
      <dgm:spPr>
        <a:solidFill>
          <a:srgbClr val="FFFF00"/>
        </a:solidFill>
      </dgm:spPr>
    </dgm:pt>
  </dgm:ptLst>
  <dgm:cxnLst>
    <dgm:cxn modelId="{8A00679B-83ED-460D-B28F-58985073F412}" type="presOf" srcId="{BEA84981-6ABB-469D-8595-62749A8DF951}" destId="{11444B29-AB8F-4716-A5D9-88E59002711A}" srcOrd="0" destOrd="0" presId="urn:microsoft.com/office/officeart/2005/8/layout/cycle8"/>
    <dgm:cxn modelId="{2B1D7857-DD0F-4ACE-BAE2-92CBC02B9C0A}" srcId="{A511AAF8-CFF1-48B1-879C-BAB0411ADEE3}" destId="{4DAFD6B3-2E75-4985-8A56-295D39DB3C58}" srcOrd="2" destOrd="0" parTransId="{E3FCFC2F-6D38-42EB-816C-69D663406183}" sibTransId="{65E78A58-E4A7-494A-9459-EB44DAC2010A}"/>
    <dgm:cxn modelId="{CDDBEF84-2C87-472D-A171-09294E86BFB4}" type="presOf" srcId="{4DAFD6B3-2E75-4985-8A56-295D39DB3C58}" destId="{C178DCD4-03AA-4775-B81E-BFE34C086159}" srcOrd="1" destOrd="0" presId="urn:microsoft.com/office/officeart/2005/8/layout/cycle8"/>
    <dgm:cxn modelId="{A92AE7C2-9988-465F-BE0A-E5C93D298A40}" type="presOf" srcId="{BEA84981-6ABB-469D-8595-62749A8DF951}" destId="{4D126A10-C23E-440A-992A-9700C81F62DA}" srcOrd="1" destOrd="0" presId="urn:microsoft.com/office/officeart/2005/8/layout/cycle8"/>
    <dgm:cxn modelId="{074B4DE0-64F4-4BD2-942A-2C3DE6766108}" type="presOf" srcId="{4DAFD6B3-2E75-4985-8A56-295D39DB3C58}" destId="{076F70C8-DC82-43D5-B6EB-1C898CE2CA97}" srcOrd="0" destOrd="0" presId="urn:microsoft.com/office/officeart/2005/8/layout/cycle8"/>
    <dgm:cxn modelId="{0AA9AD9E-B661-4BEA-828F-89BFE109204A}" srcId="{A511AAF8-CFF1-48B1-879C-BAB0411ADEE3}" destId="{BEA84981-6ABB-469D-8595-62749A8DF951}" srcOrd="0" destOrd="0" parTransId="{C3DE1C39-5F60-4FAE-AB03-C86AF4D95699}" sibTransId="{74B2794D-A5DF-4E8E-AF7B-5C07F7E915AB}"/>
    <dgm:cxn modelId="{AB9056D6-BB9F-46E6-A111-F4CAB099C5B6}" srcId="{A511AAF8-CFF1-48B1-879C-BAB0411ADEE3}" destId="{36BACDE8-B0FF-47D1-B6B9-FA830170B485}" srcOrd="1" destOrd="0" parTransId="{4FAD561D-4A4B-4D6E-9419-299E852F46AD}" sibTransId="{D004270F-EBE8-4C3E-9A15-42449BC6D7EC}"/>
    <dgm:cxn modelId="{879CEF6B-3520-4FD1-B4E1-C778DB845E00}" type="presOf" srcId="{36BACDE8-B0FF-47D1-B6B9-FA830170B485}" destId="{155AB2C5-2BF4-4B5A-B2FB-6A749A319FAA}" srcOrd="0" destOrd="0" presId="urn:microsoft.com/office/officeart/2005/8/layout/cycle8"/>
    <dgm:cxn modelId="{27148291-6EB7-40B7-8391-DF633D39992B}" type="presOf" srcId="{A511AAF8-CFF1-48B1-879C-BAB0411ADEE3}" destId="{4DA41695-BB26-480B-B6EA-22115C784C8C}" srcOrd="0" destOrd="0" presId="urn:microsoft.com/office/officeart/2005/8/layout/cycle8"/>
    <dgm:cxn modelId="{B4A952C3-6705-457D-AC4C-D0878BDDF278}" type="presOf" srcId="{36BACDE8-B0FF-47D1-B6B9-FA830170B485}" destId="{8D961033-232D-4581-A25C-9CE28F0200B3}" srcOrd="1" destOrd="0" presId="urn:microsoft.com/office/officeart/2005/8/layout/cycle8"/>
    <dgm:cxn modelId="{7431679D-A870-4A2A-8B84-7D4FC2E38A8B}" type="presParOf" srcId="{4DA41695-BB26-480B-B6EA-22115C784C8C}" destId="{11444B29-AB8F-4716-A5D9-88E59002711A}" srcOrd="0" destOrd="0" presId="urn:microsoft.com/office/officeart/2005/8/layout/cycle8"/>
    <dgm:cxn modelId="{6BDD4E10-F354-4279-9095-436EA88FCB7A}" type="presParOf" srcId="{4DA41695-BB26-480B-B6EA-22115C784C8C}" destId="{A62A79CF-95F8-4EFA-A512-96A0A690500C}" srcOrd="1" destOrd="0" presId="urn:microsoft.com/office/officeart/2005/8/layout/cycle8"/>
    <dgm:cxn modelId="{9550A5BD-BC21-404B-ADD7-E15B73049737}" type="presParOf" srcId="{4DA41695-BB26-480B-B6EA-22115C784C8C}" destId="{F0F33079-2242-4F82-8FDD-5B7A880A3C88}" srcOrd="2" destOrd="0" presId="urn:microsoft.com/office/officeart/2005/8/layout/cycle8"/>
    <dgm:cxn modelId="{31FB30CB-8DFF-41EC-B62C-72DF5FE99933}" type="presParOf" srcId="{4DA41695-BB26-480B-B6EA-22115C784C8C}" destId="{4D126A10-C23E-440A-992A-9700C81F62DA}" srcOrd="3" destOrd="0" presId="urn:microsoft.com/office/officeart/2005/8/layout/cycle8"/>
    <dgm:cxn modelId="{8E8C8D7A-C7D2-44B0-A5C0-464DF5432399}" type="presParOf" srcId="{4DA41695-BB26-480B-B6EA-22115C784C8C}" destId="{155AB2C5-2BF4-4B5A-B2FB-6A749A319FAA}" srcOrd="4" destOrd="0" presId="urn:microsoft.com/office/officeart/2005/8/layout/cycle8"/>
    <dgm:cxn modelId="{D803305B-CA94-4B1C-B373-87ACEE8CEF14}" type="presParOf" srcId="{4DA41695-BB26-480B-B6EA-22115C784C8C}" destId="{41323AFB-4A65-4BD0-A15D-6E7E8D33EC03}" srcOrd="5" destOrd="0" presId="urn:microsoft.com/office/officeart/2005/8/layout/cycle8"/>
    <dgm:cxn modelId="{E5260655-D029-4411-BF60-6FC7AAF9C54D}" type="presParOf" srcId="{4DA41695-BB26-480B-B6EA-22115C784C8C}" destId="{CC136F00-6583-4111-BED8-558BAA0D8899}" srcOrd="6" destOrd="0" presId="urn:microsoft.com/office/officeart/2005/8/layout/cycle8"/>
    <dgm:cxn modelId="{3CF89C7A-BFEA-4D85-ADED-CBDC66C31F44}" type="presParOf" srcId="{4DA41695-BB26-480B-B6EA-22115C784C8C}" destId="{8D961033-232D-4581-A25C-9CE28F0200B3}" srcOrd="7" destOrd="0" presId="urn:microsoft.com/office/officeart/2005/8/layout/cycle8"/>
    <dgm:cxn modelId="{C830F179-8D6C-4674-9D3E-8254287783A6}" type="presParOf" srcId="{4DA41695-BB26-480B-B6EA-22115C784C8C}" destId="{076F70C8-DC82-43D5-B6EB-1C898CE2CA97}" srcOrd="8" destOrd="0" presId="urn:microsoft.com/office/officeart/2005/8/layout/cycle8"/>
    <dgm:cxn modelId="{15E66EC7-9D39-44EA-BAF4-E7440E1B39FC}" type="presParOf" srcId="{4DA41695-BB26-480B-B6EA-22115C784C8C}" destId="{6153D6D4-89EB-4D52-A1BA-4BF9C3FACE72}" srcOrd="9" destOrd="0" presId="urn:microsoft.com/office/officeart/2005/8/layout/cycle8"/>
    <dgm:cxn modelId="{0916DD4B-AB95-4E83-BD49-FCEEA3EAFD18}" type="presParOf" srcId="{4DA41695-BB26-480B-B6EA-22115C784C8C}" destId="{F8A6BD6F-9ADB-4CA7-AB69-FA07C6D94931}" srcOrd="10" destOrd="0" presId="urn:microsoft.com/office/officeart/2005/8/layout/cycle8"/>
    <dgm:cxn modelId="{52B86DF2-39CE-41C0-AAA9-D9C1AA0A98C3}" type="presParOf" srcId="{4DA41695-BB26-480B-B6EA-22115C784C8C}" destId="{C178DCD4-03AA-4775-B81E-BFE34C086159}" srcOrd="11" destOrd="0" presId="urn:microsoft.com/office/officeart/2005/8/layout/cycle8"/>
    <dgm:cxn modelId="{DD6F62A0-DFA6-4D19-9428-02624A58C743}" type="presParOf" srcId="{4DA41695-BB26-480B-B6EA-22115C784C8C}" destId="{070AAC49-E842-4311-A14D-AC69DE96E21E}" srcOrd="12" destOrd="0" presId="urn:microsoft.com/office/officeart/2005/8/layout/cycle8"/>
    <dgm:cxn modelId="{FB9FF4AA-AC2E-419A-8036-3F2FDC070733}" type="presParOf" srcId="{4DA41695-BB26-480B-B6EA-22115C784C8C}" destId="{350D7495-11E4-44B8-A4F5-3C81FF8EC5D0}" srcOrd="13" destOrd="0" presId="urn:microsoft.com/office/officeart/2005/8/layout/cycle8"/>
    <dgm:cxn modelId="{8DFA521F-165A-49C3-93C4-986DA83DEBBA}" type="presParOf" srcId="{4DA41695-BB26-480B-B6EA-22115C784C8C}" destId="{C029112C-786A-4001-864B-7AE3597EA98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44B29-AB8F-4716-A5D9-88E59002711A}">
      <dsp:nvSpPr>
        <dsp:cNvPr id="0" name=""/>
        <dsp:cNvSpPr/>
      </dsp:nvSpPr>
      <dsp:spPr>
        <a:xfrm>
          <a:off x="567646" y="168276"/>
          <a:ext cx="2174654" cy="2174654"/>
        </a:xfrm>
        <a:prstGeom prst="pie">
          <a:avLst>
            <a:gd name="adj1" fmla="val 16200000"/>
            <a:gd name="adj2" fmla="val 18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>
              <a:solidFill>
                <a:schemeClr val="tx1"/>
              </a:solidFill>
            </a:rPr>
            <a:t>Sudjelovanje (aktivnost) </a:t>
          </a:r>
        </a:p>
      </dsp:txBody>
      <dsp:txXfrm>
        <a:off x="1713741" y="629096"/>
        <a:ext cx="776662" cy="647218"/>
      </dsp:txXfrm>
    </dsp:sp>
    <dsp:sp modelId="{155AB2C5-2BF4-4B5A-B2FB-6A749A319FAA}">
      <dsp:nvSpPr>
        <dsp:cNvPr id="0" name=""/>
        <dsp:cNvSpPr/>
      </dsp:nvSpPr>
      <dsp:spPr>
        <a:xfrm>
          <a:off x="522859" y="245943"/>
          <a:ext cx="2174654" cy="2174654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>
              <a:solidFill>
                <a:schemeClr val="tx1"/>
              </a:solidFill>
            </a:rPr>
            <a:t>Retencija (rezultat)</a:t>
          </a:r>
        </a:p>
      </dsp:txBody>
      <dsp:txXfrm>
        <a:off x="1040634" y="1656879"/>
        <a:ext cx="1164993" cy="569552"/>
      </dsp:txXfrm>
    </dsp:sp>
    <dsp:sp modelId="{076F70C8-DC82-43D5-B6EB-1C898CE2CA97}">
      <dsp:nvSpPr>
        <dsp:cNvPr id="0" name=""/>
        <dsp:cNvSpPr/>
      </dsp:nvSpPr>
      <dsp:spPr>
        <a:xfrm>
          <a:off x="478071" y="168276"/>
          <a:ext cx="2174654" cy="2174654"/>
        </a:xfrm>
        <a:prstGeom prst="pie">
          <a:avLst>
            <a:gd name="adj1" fmla="val 9000000"/>
            <a:gd name="adj2" fmla="val 162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>
              <a:solidFill>
                <a:schemeClr val="tx1"/>
              </a:solidFill>
            </a:rPr>
            <a:t>Zadovoljstvo (osjećaj)</a:t>
          </a:r>
        </a:p>
      </dsp:txBody>
      <dsp:txXfrm>
        <a:off x="729969" y="629096"/>
        <a:ext cx="776662" cy="647218"/>
      </dsp:txXfrm>
    </dsp:sp>
    <dsp:sp modelId="{070AAC49-E842-4311-A14D-AC69DE96E21E}">
      <dsp:nvSpPr>
        <dsp:cNvPr id="0" name=""/>
        <dsp:cNvSpPr/>
      </dsp:nvSpPr>
      <dsp:spPr>
        <a:xfrm>
          <a:off x="433204" y="33655"/>
          <a:ext cx="2443897" cy="24438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D7495-11E4-44B8-A4F5-3C81FF8EC5D0}">
      <dsp:nvSpPr>
        <dsp:cNvPr id="0" name=""/>
        <dsp:cNvSpPr/>
      </dsp:nvSpPr>
      <dsp:spPr>
        <a:xfrm>
          <a:off x="388237" y="111184"/>
          <a:ext cx="2443897" cy="24438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112C-786A-4001-864B-7AE3597EA98D}">
      <dsp:nvSpPr>
        <dsp:cNvPr id="0" name=""/>
        <dsp:cNvSpPr/>
      </dsp:nvSpPr>
      <dsp:spPr>
        <a:xfrm>
          <a:off x="343270" y="33655"/>
          <a:ext cx="2443897" cy="24438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B538C-25CA-4937-96DA-5E5C8E6B7013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E606-DF30-4E72-B5FC-E829A54640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F52-35DC-43B3-8EA3-41C7320FC498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00A-AE9A-4C4D-BB05-718EB377F3BF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DA35-149F-4266-9514-207FF7CA4F2A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3EEE-1830-431F-9C35-6CAA7261C6FE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138-7D0B-4D12-8BD8-370E6D7D5AB3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0B99-0D90-42B3-AF93-EDDCE774FC75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1CDB-081E-4FD2-BE00-2EABC88845AB}" type="datetime1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4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6D26-69B7-47D6-8349-806E535F7303}" type="datetime1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518-9C7F-4982-882C-75D1F473C69A}" type="datetime1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0FB1-9D3F-4A52-96EF-976E0DF58CC0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4C6D-F736-4602-BE20-2152A5D9D0BD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AEC0-B45B-4DE5-9C53-F4EF8B23D813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Sjednica proširenog Kabineta Guvernera, Trogir 15.10.2016.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08304" y="5841726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012266" y="5434888"/>
            <a:ext cx="6087154" cy="987505"/>
          </a:xfrm>
        </p:spPr>
        <p:txBody>
          <a:bodyPr>
            <a:normAutofit/>
          </a:bodyPr>
          <a:lstStyle/>
          <a:p>
            <a:r>
              <a:rPr lang="hr-HR" sz="2200" dirty="0">
                <a:ln>
                  <a:solidFill>
                    <a:srgbClr val="C00000"/>
                  </a:solidFill>
                </a:ln>
              </a:rPr>
              <a:t>Sjednica proširenog Kabineta Guvernera</a:t>
            </a:r>
            <a:br>
              <a:rPr lang="hr-HR" sz="3200" dirty="0">
                <a:ln>
                  <a:solidFill>
                    <a:srgbClr val="C00000"/>
                  </a:solidFill>
                </a:ln>
              </a:rPr>
            </a:br>
            <a:r>
              <a:rPr lang="hr-HR" sz="1800" dirty="0">
                <a:ln>
                  <a:solidFill>
                    <a:srgbClr val="C00000"/>
                  </a:solidFill>
                </a:ln>
              </a:rPr>
              <a:t>Trogir, 15.10.2016.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259632" y="2451883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Upute za direktora za članstvo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86" y="1456536"/>
            <a:ext cx="1706863" cy="17562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66" y="3212806"/>
            <a:ext cx="2009890" cy="210007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22" y="3209926"/>
            <a:ext cx="1382446" cy="22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329" y="1547059"/>
            <a:ext cx="1895563" cy="378904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66671" y="2145622"/>
            <a:ext cx="49306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Pozicija direktora za članstvo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- Važna za zdravlje i  vitalnost kluba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- Važna za sposobnost služenja</a:t>
            </a: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Upute prikazuju: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- Odgovornosti 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- Raspoložive  resurse koje će pomoći u 	   vašem radu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12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08104"/>
            <a:ext cx="8207920" cy="382920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• </a:t>
            </a:r>
            <a:r>
              <a:rPr lang="hr-HR" sz="1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Opće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Sastaviti Odbor za članstvo i raditi s njim za vrijeme svog mandata.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Služiti kao član Odbora za članstvo na razini zone.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Koordinirati sa drugim odborima u klubu u svrhu ispunjavanja ciljeva.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Predavati izvješća o primanju članova i izvješća o zadovoljstvu članova jednom mjesečno.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Služiti kao član uprave kluba.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• </a:t>
            </a:r>
            <a:r>
              <a:rPr lang="hr-HR" sz="1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Zadovoljstvo članova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Sastaviti plan za zadovoljstvo članstva i prezentirati upravi kluba na odobrenje i podršku.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Razumjeti i usvojiti program za zadovoljstvo članstva.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Pomoći dužnosnicima kluba u organizaciji radionice Club </a:t>
            </a:r>
            <a:r>
              <a:rPr lang="hr-HR" sz="1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Excellence</a:t>
            </a: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1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Processa</a:t>
            </a: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 svrhu ispitivanja potreba vaše zajednice, procjene sadašnjeg zadovoljstva članova i razvoja planova aktivnosti.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Poboljšati sadašnje zadovoljstvo članova, provesti razgovor sa popunjavanjem upitnika s članovima koji napuštaju klub.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• </a:t>
            </a:r>
            <a:r>
              <a:rPr lang="hr-HR" sz="13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Primanje članova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Napraviti plan za rast broja članova kluba.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</a:t>
            </a:r>
            <a:r>
              <a:rPr lang="hr-H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rezentirati upravi kluba na odobrenje i podršku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Razumjeti razne vrste članstva i programa koje nudi LCI.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Poticati primanje novih članova i programa nagrađivanja članova kluba.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Osigurati da novi članovi dobiju „New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Member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Orientation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 i sudjelovati u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Lions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1300" dirty="0" err="1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Mentoring</a:t>
            </a:r>
            <a:r>
              <a:rPr lang="hr-HR" sz="13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Programu.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1818431"/>
            <a:ext cx="450873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Odgovornosti direktora za članstvo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val="3957155301"/>
              </p:ext>
            </p:extLst>
          </p:nvPr>
        </p:nvGraphicFramePr>
        <p:xfrm>
          <a:off x="5912681" y="1622168"/>
          <a:ext cx="3220373" cy="258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268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8" y="2353283"/>
            <a:ext cx="6192688" cy="404833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hr-HR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Odbor za članstvo kluba</a:t>
            </a:r>
            <a:br>
              <a:rPr lang="hr-H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Prošlogodišnjeg direktora za članstvo kluba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Potencijalno budućeg direktora za članstvo kluba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Bilo kojeg člana koji je zainteresiran za regrutaciju i primanje   </a:t>
            </a:r>
            <a:b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   novih članova ili za zadovoljstvo članstva</a:t>
            </a:r>
            <a:br>
              <a:rPr lang="hr-H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br>
              <a:rPr lang="hr-H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GMT tim distrikta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Guverner distrikta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Prvi vice guverner distrikta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Drugi vice guverner distrikta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GMT Distrikt koordinator</a:t>
            </a:r>
            <a:b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1818431"/>
            <a:ext cx="238526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Podrška i vođenje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811" y="1942887"/>
            <a:ext cx="2278161" cy="143764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883410" y="4222109"/>
            <a:ext cx="3649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LCI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District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Membership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and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New Club 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  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Growth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Team</a:t>
            </a:r>
            <a:br>
              <a:rPr lang="hr-H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• District Club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Success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Team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554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1818431"/>
            <a:ext cx="28384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Zadovoljstvo članstva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384" y="1974125"/>
            <a:ext cx="1460080" cy="2171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906" y="4135777"/>
            <a:ext cx="2750582" cy="17693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28463" y="2601619"/>
            <a:ext cx="5649682" cy="359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Očekivanja – Iskustvo</a:t>
            </a:r>
          </a:p>
          <a:p>
            <a:pPr algn="l"/>
            <a:endParaRPr lang="hr-HR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HelveticaNeue-Bold"/>
            </a:endParaRPr>
          </a:p>
          <a:p>
            <a:pPr algn="l"/>
            <a:r>
              <a:rPr lang="hr-H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Podsjetnik za nove (i stare) članove:</a:t>
            </a:r>
          </a:p>
          <a:p>
            <a:pPr algn="l"/>
            <a:r>
              <a:rPr lang="hr-HR" sz="1500" dirty="0">
                <a:latin typeface="+mn-lt"/>
              </a:rPr>
              <a:t>     □ Da li ste osigurali da se novi član osjeća dobrodošlo?</a:t>
            </a:r>
          </a:p>
          <a:p>
            <a:pPr algn="l"/>
            <a:r>
              <a:rPr lang="hr-HR" sz="1500" dirty="0">
                <a:latin typeface="+mn-lt"/>
              </a:rPr>
              <a:t>     □ Da li ste mu dodijelili kakve zadatke i odgovornosti?</a:t>
            </a:r>
          </a:p>
          <a:p>
            <a:pPr algn="l"/>
            <a:r>
              <a:rPr lang="hr-HR" sz="1500" dirty="0">
                <a:latin typeface="+mn-lt"/>
              </a:rPr>
              <a:t>     □ Da li ste valorizirali njegov doprinos i respektirali njegove ideje?</a:t>
            </a:r>
          </a:p>
          <a:p>
            <a:pPr algn="l"/>
            <a:r>
              <a:rPr lang="hr-HR" sz="1500" dirty="0">
                <a:latin typeface="+mn-lt"/>
              </a:rPr>
              <a:t>     □ Da li ste osigurali da se osjećaju kao dio obitelji?</a:t>
            </a:r>
          </a:p>
          <a:p>
            <a:pPr algn="l"/>
            <a:endParaRPr lang="hr-HR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hr-HR" sz="1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Izvori za pomoć:</a:t>
            </a:r>
          </a:p>
          <a:p>
            <a:pPr algn="l"/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Italic"/>
              </a:rPr>
              <a:t>    Upute za zadovoljstvo članova </a:t>
            </a:r>
          </a:p>
          <a:p>
            <a:pPr algn="l"/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    How Are </a:t>
            </a:r>
            <a:r>
              <a:rPr lang="hr-HR" sz="1600" i="1" dirty="0" err="1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Your</a:t>
            </a:r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sz="1600" i="1" dirty="0" err="1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Ratings</a:t>
            </a:r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? Pregled</a:t>
            </a:r>
            <a:endParaRPr lang="hr-HR" sz="16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    Orijentacija novog člana („New </a:t>
            </a:r>
            <a:r>
              <a:rPr lang="hr-HR" sz="1600" i="1" dirty="0" err="1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Member</a:t>
            </a:r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sz="1600" i="1" dirty="0" err="1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Orientation</a:t>
            </a:r>
            <a:r>
              <a:rPr lang="hr-HR" sz="1600" i="1" dirty="0">
                <a:solidFill>
                  <a:srgbClr val="0029DC"/>
                </a:solidFill>
                <a:latin typeface="+mn-lt"/>
                <a:ea typeface="Calibri" panose="020F0502020204030204" pitchFamily="34" charset="0"/>
                <a:cs typeface="HelveticaNeue-Light"/>
              </a:rPr>
              <a:t>“)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   </a:t>
            </a:r>
            <a:r>
              <a:rPr lang="hr-HR" sz="1600" i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Lions</a:t>
            </a:r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sz="1600" i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Mentoring</a:t>
            </a:r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Program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   </a:t>
            </a:r>
            <a:r>
              <a:rPr lang="hr-HR" sz="1600" i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Community</a:t>
            </a:r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sz="1600" i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Needs</a:t>
            </a:r>
            <a:r>
              <a:rPr lang="hr-HR" sz="1600" i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</a:t>
            </a:r>
            <a:r>
              <a:rPr lang="hr-HR" sz="1600" i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Assessment</a:t>
            </a:r>
            <a:endParaRPr lang="hr-HR" sz="16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l"/>
            <a:endParaRPr lang="hr-HR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4608512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Samo pitaj! („</a:t>
            </a:r>
            <a:r>
              <a:rPr lang="hr-HR" sz="2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Just</a:t>
            </a:r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Ask</a:t>
            </a:r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!“) </a:t>
            </a: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Nove upute kako regrutirati nove članove</a:t>
            </a:r>
          </a:p>
          <a:p>
            <a:pPr algn="l"/>
            <a:endParaRPr lang="hr-HR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Proces od četiri koraka za regrutiranje novih članova:</a:t>
            </a:r>
          </a:p>
          <a:p>
            <a:pPr algn="l"/>
            <a:endParaRPr lang="hr-HR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1. Pripremite vaš klub</a:t>
            </a: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2. Sastavite plan raste vašeg kluba</a:t>
            </a: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3. Primijenite plan rasta vašeg kluba</a:t>
            </a:r>
          </a:p>
          <a:p>
            <a:pPr algn="l"/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4. Izrazite dobrodošlicu novim članovima</a:t>
            </a:r>
          </a:p>
          <a:p>
            <a:pPr algn="l"/>
            <a:endParaRPr lang="hr-HR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hr-HR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1818431"/>
            <a:ext cx="283846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Regrutiranje članstva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416" y="2426295"/>
            <a:ext cx="2299792" cy="30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2430684"/>
          </a:xfrm>
        </p:spPr>
        <p:txBody>
          <a:bodyPr anchor="t">
            <a:normAutofit fontScale="90000"/>
          </a:bodyPr>
          <a:lstStyle/>
          <a:p>
            <a:pPr algn="l" defTabSz="355600"/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Sponsorship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Certificate</a:t>
            </a:r>
            <a:b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Membership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Growth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Award</a:t>
            </a:r>
            <a:b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Year-Round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Growth</a:t>
            </a:r>
            <a:b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Membership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Key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Awards</a:t>
            </a:r>
            <a:b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Member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Satisfaction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Award</a:t>
            </a:r>
            <a:b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</a:b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-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Chevron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r>
              <a:rPr lang="hr-HR" sz="2400" b="1" dirty="0" err="1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Awards</a:t>
            </a:r>
            <a:r>
              <a:rPr lang="hr-HR" sz="2400" b="1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Bold"/>
              </a:rPr>
              <a:t> </a:t>
            </a: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1818431"/>
            <a:ext cx="299357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solidFill>
                  <a:srgbClr val="0029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Programi nagrađivanja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86" y="2116676"/>
            <a:ext cx="1087906" cy="12094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60" y="3332867"/>
            <a:ext cx="1087906" cy="12003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52" y="3974230"/>
            <a:ext cx="1152930" cy="14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0276" y="3965407"/>
            <a:ext cx="2688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/>
              <a:t>Pitanja?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Sjednica proširenog Kabineta Guvernera, Trogir 15.10.2016.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7648"/>
            <a:ext cx="3766416" cy="6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92" y="373187"/>
            <a:ext cx="679548" cy="6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713039"/>
            <a:ext cx="1978149" cy="29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278</Words>
  <Application>Microsoft Office PowerPoint</Application>
  <PresentationFormat>Prikaz na zaslonu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HelveticaNeue-Bold</vt:lpstr>
      <vt:lpstr>HelveticaNeue-Light</vt:lpstr>
      <vt:lpstr>HelveticaNeue-LightItalic</vt:lpstr>
      <vt:lpstr>Times New Roman</vt:lpstr>
      <vt:lpstr>Office Theme</vt:lpstr>
      <vt:lpstr>Sjednica proširenog Kabineta Guvernera Trogir, 15.10.2016.</vt:lpstr>
      <vt:lpstr>     </vt:lpstr>
      <vt:lpstr>• Opće o Sastaviti Odbor za članstvo i raditi s njim za vrijeme svog mandata. o Služiti kao član Odbora za članstvo na razini zone. o Koordinirati sa drugim odborima u klubu u svrhu ispunjavanja ciljeva. o Predavati izvješća o primanju članova i izvješća o zadovoljstvu članova jednom mjesečno. o Služiti kao član uprave kluba. • Zadovoljstvo članova o Sastaviti plan za zadovoljstvo članstva i prezentirati upravi kluba na odobrenje i podršku. o Razumjeti i usvojiti program za zadovoljstvo članstva. o Pomoći dužnosnicima kluba u organizaciji radionice Club Excellence Processa u svrhu ispitivanja potreba vaše zajednice, procjene sadašnjeg zadovoljstva članova i razvoja planova aktivnosti. o Poboljšati sadašnje zadovoljstvo članova, provesti razgovor sa popunjavanjem upitnika s članovima koji napuštaju klub. • Primanje članova o Napraviti plan za rast broja članova kluba. Prezentirati upravi kluba na odobrenje i podršku. o Razumjeti razne vrste članstva i programa koje nudi LCI. o Poticati primanje novih članova i programa nagrađivanja članova kluba. o Osigurati da novi članovi dobiju „New Member Orientation“ i sudjelovati u Lions Mentoring Programu.      </vt:lpstr>
      <vt:lpstr>Odbor za članstvo kluba • Prošlogodišnjeg direktora za članstvo kluba • Potencijalno budućeg direktora za članstvo kluba • Bilo kojeg člana koji je zainteresiran za regrutaciju i primanje        novih članova ili za zadovoljstvo članstva  GMT tim distrikta • Guverner distrikta • Prvi vice guverner distrikta • Drugi vice guverner distrikta • GMT Distrikt koordinator </vt:lpstr>
      <vt:lpstr>PowerPoint prezentacija</vt:lpstr>
      <vt:lpstr>PowerPoint prezentacija</vt:lpstr>
      <vt:lpstr>- Sponsorship Certificate - Membership Growth Award - Year-Round Growth - Membership Key Awards - Member Satisfaction Award - Chevron Awards      </vt:lpstr>
      <vt:lpstr>     </vt:lpstr>
    </vt:vector>
  </TitlesOfParts>
  <Company>Aluflexpack Novi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Dražen Melčić</dc:creator>
  <cp:lastModifiedBy>Dražen Melčić</cp:lastModifiedBy>
  <cp:revision>221</cp:revision>
  <dcterms:created xsi:type="dcterms:W3CDTF">2015-05-18T16:30:04Z</dcterms:created>
  <dcterms:modified xsi:type="dcterms:W3CDTF">2016-10-14T15:45:38Z</dcterms:modified>
</cp:coreProperties>
</file>